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4092" r:id="rId2"/>
  </p:sldMasterIdLst>
  <p:notesMasterIdLst>
    <p:notesMasterId r:id="rId7"/>
  </p:notesMasterIdLst>
  <p:handoutMasterIdLst>
    <p:handoutMasterId r:id="rId8"/>
  </p:handoutMasterIdLst>
  <p:sldIdLst>
    <p:sldId id="987" r:id="rId3"/>
    <p:sldId id="897" r:id="rId4"/>
    <p:sldId id="923" r:id="rId5"/>
    <p:sldId id="924" r:id="rId6"/>
  </p:sldIdLst>
  <p:sldSz cx="9144000" cy="6858000" type="screen4x3"/>
  <p:notesSz cx="6811963" cy="994568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rgbClr val="000000"/>
        </a:solidFill>
        <a:latin typeface="굴림체" pitchFamily="49" charset="-127"/>
        <a:ea typeface="돋움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3BD"/>
    <a:srgbClr val="99FFCC"/>
    <a:srgbClr val="CCFFCC"/>
    <a:srgbClr val="8BC927"/>
    <a:srgbClr val="E5F35F"/>
    <a:srgbClr val="ECE334"/>
    <a:srgbClr val="CCECFF"/>
    <a:srgbClr val="99FF99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0" autoAdjust="0"/>
    <p:restoredTop sz="94511" autoAdjust="0"/>
  </p:normalViewPr>
  <p:slideViewPr>
    <p:cSldViewPr>
      <p:cViewPr>
        <p:scale>
          <a:sx n="90" d="100"/>
          <a:sy n="90" d="100"/>
        </p:scale>
        <p:origin x="-1272" y="66"/>
      </p:cViewPr>
      <p:guideLst>
        <p:guide orient="horz" pos="822"/>
        <p:guide orient="horz" pos="5"/>
        <p:guide orient="horz" pos="4315"/>
        <p:guide orient="horz" pos="2999"/>
        <p:guide orient="horz" pos="1956"/>
        <p:guide pos="499"/>
        <p:guide pos="5443"/>
        <p:guide pos="2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58" y="-108"/>
      </p:cViewPr>
      <p:guideLst>
        <p:guide orient="horz" pos="3132"/>
        <p:guide pos="214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3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t" anchorCtr="0" compatLnSpc="1">
            <a:prstTxWarp prst="textNoShape">
              <a:avLst/>
            </a:prstTxWarp>
          </a:bodyPr>
          <a:lstStyle>
            <a:lvl1pPr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636" y="1"/>
            <a:ext cx="295073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t" anchorCtr="0" compatLnSpc="1">
            <a:prstTxWarp prst="textNoShape">
              <a:avLst/>
            </a:prstTxWarp>
          </a:bodyPr>
          <a:lstStyle>
            <a:lvl1pPr algn="r"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6895"/>
            <a:ext cx="295073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b" anchorCtr="0" compatLnSpc="1">
            <a:prstTxWarp prst="textNoShape">
              <a:avLst/>
            </a:prstTxWarp>
          </a:bodyPr>
          <a:lstStyle>
            <a:lvl1pPr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636" y="9446895"/>
            <a:ext cx="2950737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b" anchorCtr="0" compatLnSpc="1">
            <a:prstTxWarp prst="textNoShape">
              <a:avLst/>
            </a:prstTxWarp>
          </a:bodyPr>
          <a:lstStyle>
            <a:lvl1pPr algn="r"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65412D8-D262-4270-864C-FA49B50E16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3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t" anchorCtr="0" compatLnSpc="1">
            <a:prstTxWarp prst="textNoShape">
              <a:avLst/>
            </a:prstTxWarp>
          </a:bodyPr>
          <a:lstStyle>
            <a:lvl1pPr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636" y="1"/>
            <a:ext cx="295073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t" anchorCtr="0" compatLnSpc="1">
            <a:prstTxWarp prst="textNoShape">
              <a:avLst/>
            </a:prstTxWarp>
          </a:bodyPr>
          <a:lstStyle>
            <a:lvl1pPr algn="r"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5" y="4724241"/>
            <a:ext cx="5451795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55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6895"/>
            <a:ext cx="295073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b" anchorCtr="0" compatLnSpc="1">
            <a:prstTxWarp prst="textNoShape">
              <a:avLst/>
            </a:prstTxWarp>
          </a:bodyPr>
          <a:lstStyle>
            <a:lvl1pPr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55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636" y="9446895"/>
            <a:ext cx="2950737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9" tIns="45762" rIns="91519" bIns="45762" numCol="1" anchor="b" anchorCtr="0" compatLnSpc="1">
            <a:prstTxWarp prst="textNoShape">
              <a:avLst/>
            </a:prstTxWarp>
          </a:bodyPr>
          <a:lstStyle>
            <a:lvl1pPr algn="r" defTabSz="916482">
              <a:spcBef>
                <a:spcPct val="0"/>
              </a:spcBef>
              <a:defRPr sz="1200"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0BBCDF4-58FB-42A5-87CA-4F93E9F68E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8047" y="9446895"/>
            <a:ext cx="295232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0" tIns="45795" rIns="91590" bIns="45795" anchor="b"/>
          <a:lstStyle/>
          <a:p>
            <a:pPr algn="r">
              <a:spcBef>
                <a:spcPct val="20000"/>
              </a:spcBef>
            </a:pPr>
            <a:fld id="{E6FAD8B7-E7C7-414E-8E51-18BA2517BC4C}" type="slidenum">
              <a:rPr lang="en-US" altLang="ko-KR" sz="1200">
                <a:latin typeface="굴림" pitchFamily="50" charset="-127"/>
              </a:rPr>
              <a:pPr algn="r">
                <a:spcBef>
                  <a:spcPct val="20000"/>
                </a:spcBef>
              </a:pPr>
              <a:t>1</a:t>
            </a:fld>
            <a:endParaRPr lang="en-US" altLang="ko-KR" sz="1200" dirty="0">
              <a:latin typeface="굴림" pitchFamily="50" charset="-127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ko-KR" altLang="en-US" smtClean="0"/>
              <a:t>개정세법의 내용을 읽어 보고 이미 알고 있는 내용을 표시하여 보게 한다</a:t>
            </a:r>
            <a:r>
              <a:rPr lang="en-US" altLang="ko-KR" smtClean="0"/>
              <a:t>. </a:t>
            </a:r>
            <a:r>
              <a:rPr lang="ko-KR" altLang="en-US" smtClean="0"/>
              <a:t>그리고 서로 이야기 해 보도록 한다</a:t>
            </a:r>
            <a:r>
              <a:rPr lang="en-US" altLang="ko-KR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8047" y="9446895"/>
            <a:ext cx="295232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0" tIns="45795" rIns="91590" bIns="45795" anchor="b"/>
          <a:lstStyle/>
          <a:p>
            <a:pPr algn="r">
              <a:spcBef>
                <a:spcPct val="20000"/>
              </a:spcBef>
            </a:pPr>
            <a:fld id="{E6FAD8B7-E7C7-414E-8E51-18BA2517BC4C}" type="slidenum">
              <a:rPr lang="en-US" altLang="ko-KR" sz="1200">
                <a:latin typeface="굴림" pitchFamily="50" charset="-127"/>
              </a:rPr>
              <a:pPr algn="r">
                <a:spcBef>
                  <a:spcPct val="20000"/>
                </a:spcBef>
              </a:pPr>
              <a:t>2</a:t>
            </a:fld>
            <a:endParaRPr lang="en-US" altLang="ko-KR" sz="1200" dirty="0">
              <a:latin typeface="굴림" pitchFamily="50" charset="-127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ko-KR" altLang="en-US" smtClean="0"/>
              <a:t>개정세법의 내용을 읽어 보고 이미 알고 있는 내용을 표시하여 보게 한다</a:t>
            </a:r>
            <a:r>
              <a:rPr lang="en-US" altLang="ko-KR" smtClean="0"/>
              <a:t>. </a:t>
            </a:r>
            <a:r>
              <a:rPr lang="ko-KR" altLang="en-US" smtClean="0"/>
              <a:t>그리고 서로 이야기 해 보도록 한다</a:t>
            </a:r>
            <a:r>
              <a:rPr lang="en-US" altLang="ko-KR" smtClean="0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8047" y="9446895"/>
            <a:ext cx="295232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0" tIns="45795" rIns="91590" bIns="45795" anchor="b"/>
          <a:lstStyle/>
          <a:p>
            <a:pPr algn="r">
              <a:spcBef>
                <a:spcPct val="20000"/>
              </a:spcBef>
            </a:pPr>
            <a:fld id="{E6FAD8B7-E7C7-414E-8E51-18BA2517BC4C}" type="slidenum">
              <a:rPr lang="en-US" altLang="ko-KR" sz="1200">
                <a:latin typeface="굴림" pitchFamily="50" charset="-127"/>
              </a:rPr>
              <a:pPr algn="r">
                <a:spcBef>
                  <a:spcPct val="20000"/>
                </a:spcBef>
              </a:pPr>
              <a:t>3</a:t>
            </a:fld>
            <a:endParaRPr lang="en-US" altLang="ko-KR" sz="1200" dirty="0">
              <a:latin typeface="굴림" pitchFamily="50" charset="-127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ko-KR" altLang="en-US" smtClean="0"/>
              <a:t>개정세법의 내용을 읽어 보고 이미 알고 있는 내용을 표시하여 보게 한다</a:t>
            </a:r>
            <a:r>
              <a:rPr lang="en-US" altLang="ko-KR" smtClean="0"/>
              <a:t>. </a:t>
            </a:r>
            <a:r>
              <a:rPr lang="ko-KR" altLang="en-US" smtClean="0"/>
              <a:t>그리고 서로 이야기 해 보도록 한다</a:t>
            </a:r>
            <a:r>
              <a:rPr lang="en-US" altLang="ko-KR" smtClean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8047" y="9446895"/>
            <a:ext cx="2952328" cy="4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0" tIns="45795" rIns="91590" bIns="45795" anchor="b"/>
          <a:lstStyle/>
          <a:p>
            <a:pPr algn="r">
              <a:spcBef>
                <a:spcPct val="20000"/>
              </a:spcBef>
            </a:pPr>
            <a:fld id="{E6FAD8B7-E7C7-414E-8E51-18BA2517BC4C}" type="slidenum">
              <a:rPr lang="en-US" altLang="ko-KR" sz="1200">
                <a:latin typeface="굴림" pitchFamily="50" charset="-127"/>
              </a:rPr>
              <a:pPr algn="r">
                <a:spcBef>
                  <a:spcPct val="20000"/>
                </a:spcBef>
              </a:pPr>
              <a:t>4</a:t>
            </a:fld>
            <a:endParaRPr lang="en-US" altLang="ko-KR" sz="1200" dirty="0">
              <a:latin typeface="굴림" pitchFamily="50" charset="-127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ko-KR" altLang="en-US" smtClean="0"/>
              <a:t>개정세법의 내용을 읽어 보고 이미 알고 있는 내용을 표시하여 보게 한다</a:t>
            </a:r>
            <a:r>
              <a:rPr lang="en-US" altLang="ko-KR" smtClean="0"/>
              <a:t>. </a:t>
            </a:r>
            <a:r>
              <a:rPr lang="ko-KR" altLang="en-US" smtClean="0"/>
              <a:t>그리고 서로 이야기 해 보도록 한다</a:t>
            </a:r>
            <a:r>
              <a:rPr lang="en-US" altLang="ko-KR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9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0183" name="Rectangle 7"/>
          <p:cNvSpPr>
            <a:spLocks noChangeArrowheads="1"/>
          </p:cNvSpPr>
          <p:nvPr/>
        </p:nvSpPr>
        <p:spPr bwMode="auto">
          <a:xfrm>
            <a:off x="7991475" y="6580188"/>
            <a:ext cx="863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fld id="{624F41AB-516F-4C38-9E3F-B179A07BD32D}" type="slidenum">
              <a:rPr lang="en-US" altLang="ko-KR" sz="1200">
                <a:latin typeface="돋움체" pitchFamily="49" charset="-127"/>
              </a:rPr>
              <a:pPr algn="r">
                <a:lnSpc>
                  <a:spcPct val="90000"/>
                </a:lnSpc>
                <a:defRPr/>
              </a:pPr>
              <a:t>‹#›</a:t>
            </a:fld>
            <a:r>
              <a:rPr lang="en-US" altLang="ko-KR" sz="1200">
                <a:latin typeface="Verdana" pitchFamily="34" charset="0"/>
                <a:ea typeface="굴림" pitchFamily="50" charset="-127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8/7/2013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043608" y="296652"/>
            <a:ext cx="6835775" cy="534988"/>
          </a:xfrm>
          <a:prstGeom prst="rect">
            <a:avLst/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99FFCC">
                  <a:alpha val="60001"/>
                </a:srgbClr>
              </a:gs>
              <a:gs pos="100000">
                <a:srgbClr val="006699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0000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ko-KR" altLang="en-US" sz="2800" dirty="0" err="1" smtClean="0">
                <a:solidFill>
                  <a:schemeClr val="bg1"/>
                </a:solidFill>
                <a:latin typeface="+mj-ea"/>
                <a:ea typeface="+mj-ea"/>
              </a:rPr>
              <a:t>국제방폭</a:t>
            </a:r>
            <a:r>
              <a:rPr lang="ko-KR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 유지보수기업 </a:t>
            </a:r>
            <a:r>
              <a:rPr lang="ko-KR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인증</a:t>
            </a:r>
            <a:endParaRPr lang="en-US" altLang="ko-KR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51620" y="2744924"/>
            <a:ext cx="752475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altLang="ko-KR" b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000" dirty="0" err="1" smtClean="0">
                <a:solidFill>
                  <a:srgbClr val="0070C0"/>
                </a:solidFill>
                <a:latin typeface="+mj-ea"/>
                <a:ea typeface="+mj-ea"/>
              </a:rPr>
              <a:t>국제방폭</a:t>
            </a:r>
            <a:r>
              <a:rPr lang="ko-KR" altLang="en-US" sz="4000" dirty="0" smtClean="0">
                <a:solidFill>
                  <a:srgbClr val="0070C0"/>
                </a:solidFill>
                <a:latin typeface="+mj-ea"/>
                <a:ea typeface="+mj-ea"/>
              </a:rPr>
              <a:t> 유지보수기업 인증</a:t>
            </a:r>
            <a:r>
              <a:rPr lang="en-US" altLang="ko-KR" sz="4000" dirty="0" smtClean="0">
                <a:solidFill>
                  <a:srgbClr val="0070C0"/>
                </a:solidFill>
                <a:latin typeface="+mj-ea"/>
                <a:ea typeface="+mj-ea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ko-KR" sz="4000" dirty="0" smtClean="0">
                <a:solidFill>
                  <a:srgbClr val="0070C0"/>
                </a:solidFill>
                <a:latin typeface="+mj-ea"/>
                <a:ea typeface="+mj-ea"/>
              </a:rPr>
              <a:t>    ( </a:t>
            </a:r>
            <a:r>
              <a:rPr lang="en-US" altLang="ko-KR" sz="4000" dirty="0" err="1" smtClean="0">
                <a:solidFill>
                  <a:srgbClr val="0070C0"/>
                </a:solidFill>
                <a:latin typeface="+mj-ea"/>
                <a:ea typeface="+mj-ea"/>
              </a:rPr>
              <a:t>IECEx</a:t>
            </a:r>
            <a:r>
              <a:rPr lang="en-US" altLang="ko-KR" sz="4000" dirty="0" smtClean="0">
                <a:solidFill>
                  <a:srgbClr val="0070C0"/>
                </a:solidFill>
                <a:latin typeface="+mj-ea"/>
                <a:ea typeface="+mj-ea"/>
              </a:rPr>
              <a:t> Service Facility ) </a:t>
            </a:r>
            <a:endParaRPr lang="en-US" altLang="ko-KR" sz="4000" b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043608" y="296652"/>
            <a:ext cx="6835775" cy="534988"/>
          </a:xfrm>
          <a:prstGeom prst="rect">
            <a:avLst/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99FFCC">
                  <a:alpha val="60001"/>
                </a:srgbClr>
              </a:gs>
              <a:gs pos="100000">
                <a:srgbClr val="006699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0000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ko-KR" altLang="en-US" sz="2800" dirty="0" err="1" smtClean="0">
                <a:solidFill>
                  <a:schemeClr val="bg1"/>
                </a:solidFill>
                <a:latin typeface="+mj-ea"/>
                <a:ea typeface="+mj-ea"/>
              </a:rPr>
              <a:t>국제방폭</a:t>
            </a:r>
            <a:r>
              <a:rPr lang="ko-KR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 유지보수기업 인증</a:t>
            </a:r>
            <a:endParaRPr lang="en-US" altLang="ko-KR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51620" y="1088740"/>
            <a:ext cx="7524750" cy="5724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altLang="ko-KR" b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solidFill>
                  <a:srgbClr val="0070C0"/>
                </a:solidFill>
                <a:latin typeface="+mj-ea"/>
                <a:ea typeface="+mj-ea"/>
              </a:rPr>
              <a:t>국제방폭</a:t>
            </a:r>
            <a:r>
              <a:rPr lang="ko-KR" altLang="en-US" dirty="0" smtClean="0">
                <a:solidFill>
                  <a:srgbClr val="0070C0"/>
                </a:solidFill>
                <a:latin typeface="+mj-ea"/>
                <a:ea typeface="+mj-ea"/>
              </a:rPr>
              <a:t>  유지보수기업 인증제도란</a:t>
            </a:r>
            <a:r>
              <a:rPr lang="en-US" altLang="ko-KR" dirty="0" smtClean="0">
                <a:solidFill>
                  <a:srgbClr val="0070C0"/>
                </a:solidFill>
                <a:latin typeface="+mj-ea"/>
                <a:ea typeface="+mj-ea"/>
              </a:rPr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ko-KR" sz="1000" b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1800" b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000" dirty="0" smtClean="0">
                <a:latin typeface="+mj-ea"/>
                <a:ea typeface="+mj-ea"/>
              </a:rPr>
              <a:t>석유화학단지 등에 설치되어 사용중인 </a:t>
            </a:r>
            <a:r>
              <a:rPr lang="ko-KR" altLang="en-US" sz="2000" dirty="0" err="1" smtClean="0">
                <a:latin typeface="+mj-ea"/>
                <a:ea typeface="+mj-ea"/>
              </a:rPr>
              <a:t>방폭전기기기를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수리</a:t>
            </a:r>
            <a:r>
              <a:rPr lang="en-US" altLang="ko-KR" sz="2000" dirty="0" smtClean="0">
                <a:latin typeface="+mj-ea"/>
                <a:ea typeface="+mj-ea"/>
              </a:rPr>
              <a:t>·</a:t>
            </a:r>
            <a:r>
              <a:rPr lang="ko-KR" altLang="en-US" sz="2000" dirty="0" smtClean="0">
                <a:latin typeface="+mj-ea"/>
                <a:ea typeface="+mj-ea"/>
              </a:rPr>
              <a:t>보수하는 기업에 대해 기술적 능력 및 시스템을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평가하여 인증서를 발행하는 제도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sz="1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2000" dirty="0" smtClean="0">
                <a:latin typeface="+mj-ea"/>
                <a:ea typeface="+mj-ea"/>
              </a:rPr>
              <a:t> 현재까지는 석유화학단지 등의 위험지역에 설치되어 사용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j-ea"/>
                <a:ea typeface="+mj-ea"/>
              </a:rPr>
              <a:t>  </a:t>
            </a:r>
            <a:r>
              <a:rPr lang="ko-KR" altLang="en-US" sz="2000" dirty="0" smtClean="0">
                <a:latin typeface="+mj-ea"/>
                <a:ea typeface="+mj-ea"/>
              </a:rPr>
              <a:t> 중인 </a:t>
            </a:r>
            <a:r>
              <a:rPr lang="ko-KR" altLang="en-US" sz="2000" dirty="0" err="1" smtClean="0">
                <a:latin typeface="+mj-ea"/>
                <a:ea typeface="+mj-ea"/>
              </a:rPr>
              <a:t>방폭기기</a:t>
            </a: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err="1" smtClean="0">
                <a:latin typeface="+mj-ea"/>
                <a:ea typeface="+mj-ea"/>
              </a:rPr>
              <a:t>인증품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에 대한 수리⋅보수가 무자격 기업으로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 smtClean="0">
                <a:latin typeface="+mj-ea"/>
                <a:ea typeface="+mj-ea"/>
              </a:rPr>
              <a:t>부터 무분별이 이루어져 방폭전기기기의 기능 상실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 smtClean="0">
                <a:latin typeface="+mj-ea"/>
                <a:ea typeface="+mj-ea"/>
              </a:rPr>
              <a:t>⇒ 폭발사고의 위험성 초래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US" altLang="ko-KR" sz="1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방폭전기기기</a:t>
            </a:r>
            <a:r>
              <a:rPr lang="ko-KR" altLang="en-US" sz="2000" dirty="0" smtClean="0">
                <a:latin typeface="+mj-ea"/>
                <a:ea typeface="+mj-ea"/>
              </a:rPr>
              <a:t> 제조업체들은 </a:t>
            </a:r>
            <a:r>
              <a:rPr lang="ko-KR" altLang="en-US" sz="2000" dirty="0" err="1" smtClean="0">
                <a:latin typeface="+mj-ea"/>
                <a:ea typeface="+mj-ea"/>
              </a:rPr>
              <a:t>방폭관련</a:t>
            </a:r>
            <a:r>
              <a:rPr lang="ko-KR" altLang="en-US" sz="2000" dirty="0" smtClean="0">
                <a:latin typeface="+mj-ea"/>
                <a:ea typeface="+mj-ea"/>
              </a:rPr>
              <a:t> 수리나 정비를 하는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 smtClean="0">
                <a:latin typeface="+mj-ea"/>
                <a:ea typeface="+mj-ea"/>
              </a:rPr>
              <a:t>행위에 대하여 책임을 질 수 없음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  <a:endParaRPr lang="ko-KR" altLang="en-US" sz="2000" dirty="0" smtClean="0"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en-US" altLang="ko-KR" sz="1800" b="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40581" y="288925"/>
            <a:ext cx="6835775" cy="534988"/>
          </a:xfrm>
          <a:prstGeom prst="rect">
            <a:avLst/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99FFCC">
                  <a:alpha val="60001"/>
                </a:srgbClr>
              </a:gs>
              <a:gs pos="100000">
                <a:srgbClr val="006699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0000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ko-KR" sz="280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+mj-ea"/>
                <a:ea typeface="+mj-ea"/>
              </a:rPr>
              <a:t>IECEx</a:t>
            </a:r>
            <a:r>
              <a:rPr lang="en-US" altLang="ko-KR" sz="2800" dirty="0" smtClean="0">
                <a:solidFill>
                  <a:schemeClr val="bg1"/>
                </a:solidFill>
                <a:latin typeface="+mj-ea"/>
                <a:ea typeface="+mj-ea"/>
              </a:rPr>
              <a:t> Service Facility </a:t>
            </a:r>
            <a:r>
              <a:rPr lang="ko-KR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현황</a:t>
            </a:r>
            <a:endParaRPr lang="en-US" altLang="ko-KR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15616" y="1124744"/>
            <a:ext cx="752475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dirty="0" smtClean="0">
                <a:latin typeface="+mj-ea"/>
                <a:ea typeface="+mj-ea"/>
              </a:rPr>
              <a:t>Shell, BP </a:t>
            </a:r>
            <a:r>
              <a:rPr lang="ko-KR" altLang="en-US" dirty="0" smtClean="0">
                <a:latin typeface="+mj-ea"/>
                <a:ea typeface="+mj-ea"/>
              </a:rPr>
              <a:t>등의 국제 정유회사는 자신들의 사이트에       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설치된 </a:t>
            </a:r>
            <a:r>
              <a:rPr lang="ko-KR" altLang="en-US" dirty="0" err="1" smtClean="0">
                <a:latin typeface="+mj-ea"/>
                <a:ea typeface="+mj-ea"/>
              </a:rPr>
              <a:t>방폭기기를</a:t>
            </a:r>
            <a:r>
              <a:rPr lang="ko-KR" altLang="en-US" dirty="0" smtClean="0">
                <a:latin typeface="+mj-ea"/>
                <a:ea typeface="+mj-ea"/>
              </a:rPr>
              <a:t> 수리하는 업체에게 의무적으로 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유지보수기업 인증서를 요구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⇒ </a:t>
            </a:r>
            <a:r>
              <a:rPr lang="ko-KR" altLang="en-US" dirty="0" err="1" smtClean="0">
                <a:latin typeface="+mj-ea"/>
                <a:ea typeface="+mj-ea"/>
              </a:rPr>
              <a:t>방폭제품의</a:t>
            </a:r>
            <a:r>
              <a:rPr lang="ko-KR" altLang="en-US" dirty="0" smtClean="0">
                <a:latin typeface="+mj-ea"/>
                <a:ea typeface="+mj-ea"/>
              </a:rPr>
              <a:t> 안전성 확보를 위해 국내 석유화학기업의 적극적 참여 필요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ko-KR" altLang="en-US" dirty="0" smtClean="0">
                <a:latin typeface="+mj-ea"/>
                <a:ea typeface="+mj-ea"/>
              </a:rPr>
              <a:t>현재 유럽에서는 </a:t>
            </a:r>
            <a:r>
              <a:rPr lang="en-US" altLang="ko-KR" dirty="0" smtClean="0">
                <a:latin typeface="+mj-ea"/>
                <a:ea typeface="+mj-ea"/>
              </a:rPr>
              <a:t>ATEX Directive</a:t>
            </a:r>
            <a:r>
              <a:rPr lang="ko-KR" altLang="en-US" dirty="0" smtClean="0">
                <a:latin typeface="+mj-ea"/>
                <a:ea typeface="+mj-ea"/>
              </a:rPr>
              <a:t>에 의해 권고사항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호주에서는 </a:t>
            </a:r>
            <a:r>
              <a:rPr lang="en-US" altLang="ko-KR" dirty="0" smtClean="0">
                <a:latin typeface="+mj-ea"/>
                <a:ea typeface="+mj-ea"/>
              </a:rPr>
              <a:t>IEC/AU Standards</a:t>
            </a:r>
            <a:r>
              <a:rPr lang="ko-KR" altLang="en-US" dirty="0" smtClean="0">
                <a:latin typeface="+mj-ea"/>
                <a:ea typeface="+mj-ea"/>
              </a:rPr>
              <a:t>에 의해 의무사항으로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시행되고 있는 제도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76585" y="288925"/>
            <a:ext cx="6835775" cy="534988"/>
          </a:xfrm>
          <a:prstGeom prst="rect">
            <a:avLst/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99FFCC">
                  <a:alpha val="60001"/>
                </a:srgbClr>
              </a:gs>
              <a:gs pos="100000">
                <a:srgbClr val="006699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0000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ko-KR" sz="280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+mj-ea"/>
                <a:ea typeface="+mj-ea"/>
              </a:rPr>
              <a:t>IECEx</a:t>
            </a:r>
            <a:r>
              <a:rPr lang="en-US" altLang="ko-KR" sz="2800" dirty="0" smtClean="0">
                <a:solidFill>
                  <a:schemeClr val="bg1"/>
                </a:solidFill>
                <a:latin typeface="+mj-ea"/>
                <a:ea typeface="+mj-ea"/>
              </a:rPr>
              <a:t> Service Facility </a:t>
            </a:r>
            <a:r>
              <a:rPr lang="ko-KR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인증효과</a:t>
            </a:r>
            <a:endParaRPr lang="en-US" altLang="ko-KR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51620" y="1268760"/>
            <a:ext cx="7524750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1800" b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latin typeface="+mj-ea"/>
                <a:ea typeface="+mj-ea"/>
              </a:rPr>
              <a:t>방폭전기기기에</a:t>
            </a:r>
            <a:r>
              <a:rPr lang="ko-KR" altLang="en-US" dirty="0" smtClean="0">
                <a:latin typeface="+mj-ea"/>
                <a:ea typeface="+mj-ea"/>
              </a:rPr>
              <a:t> 대한 체계적 사후 관리체계를 구축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하여 제품 인증 후에도 제품의 무분별한 수리⋅보수를 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방지해 제품의 지속적 적합성을 유도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ko-KR" altLang="en-US" dirty="0" err="1" smtClean="0">
                <a:latin typeface="+mj-ea"/>
                <a:ea typeface="+mj-ea"/>
              </a:rPr>
              <a:t>방폭전기기기의</a:t>
            </a:r>
            <a:r>
              <a:rPr lang="ko-KR" altLang="en-US" dirty="0" smtClean="0">
                <a:latin typeface="+mj-ea"/>
                <a:ea typeface="+mj-ea"/>
              </a:rPr>
              <a:t> 지속적 안전성을 확보함에 따라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err="1" smtClean="0">
                <a:latin typeface="+mj-ea"/>
                <a:ea typeface="+mj-ea"/>
              </a:rPr>
              <a:t>방폭</a:t>
            </a:r>
            <a:r>
              <a:rPr lang="ko-KR" altLang="en-US" dirty="0" smtClean="0">
                <a:latin typeface="+mj-ea"/>
                <a:ea typeface="+mj-ea"/>
              </a:rPr>
              <a:t> 제품 사용자 및 작업자 모두에게 안전에 대한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확신을 심어줌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체" pitchFamily="49" charset="-127"/>
            <a:ea typeface="돋움체" pitchFamily="49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체" pitchFamily="49" charset="-127"/>
            <a:ea typeface="돋움체" pitchFamily="49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20470</TotalTime>
  <Words>267</Words>
  <Application>Microsoft Office PowerPoint</Application>
  <PresentationFormat>화면 슬라이드 쇼(4:3)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디자인 사용자 지정</vt:lpstr>
      <vt:lpstr>흐름</vt:lpstr>
      <vt:lpstr>슬라이드 1</vt:lpstr>
      <vt:lpstr>슬라이드 2</vt:lpstr>
      <vt:lpstr>슬라이드 3</vt:lpstr>
      <vt:lpstr>슬라이드 4</vt:lpstr>
    </vt:vector>
  </TitlesOfParts>
  <Company>KPC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황교담</dc:creator>
  <cp:lastModifiedBy>koojasong</cp:lastModifiedBy>
  <cp:revision>1862</cp:revision>
  <dcterms:created xsi:type="dcterms:W3CDTF">2005-11-15T23:40:55Z</dcterms:created>
  <dcterms:modified xsi:type="dcterms:W3CDTF">2013-08-07T08:23:13Z</dcterms:modified>
</cp:coreProperties>
</file>